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70" r:id="rId3"/>
    <p:sldId id="272" r:id="rId4"/>
    <p:sldId id="273" r:id="rId5"/>
    <p:sldId id="271" r:id="rId6"/>
    <p:sldId id="295" r:id="rId7"/>
    <p:sldId id="267" r:id="rId8"/>
    <p:sldId id="303" r:id="rId9"/>
    <p:sldId id="331" r:id="rId10"/>
    <p:sldId id="291" r:id="rId11"/>
    <p:sldId id="332" r:id="rId12"/>
    <p:sldId id="276" r:id="rId13"/>
    <p:sldId id="326" r:id="rId14"/>
    <p:sldId id="283" r:id="rId15"/>
    <p:sldId id="323" r:id="rId16"/>
    <p:sldId id="318" r:id="rId17"/>
    <p:sldId id="274" r:id="rId18"/>
    <p:sldId id="319" r:id="rId19"/>
    <p:sldId id="322" r:id="rId20"/>
    <p:sldId id="305" r:id="rId21"/>
    <p:sldId id="300" r:id="rId22"/>
    <p:sldId id="282" r:id="rId23"/>
    <p:sldId id="293" r:id="rId24"/>
    <p:sldId id="278" r:id="rId25"/>
    <p:sldId id="256" r:id="rId26"/>
    <p:sldId id="335" r:id="rId27"/>
    <p:sldId id="333" r:id="rId28"/>
    <p:sldId id="277" r:id="rId29"/>
    <p:sldId id="265" r:id="rId30"/>
    <p:sldId id="288" r:id="rId31"/>
    <p:sldId id="327" r:id="rId32"/>
    <p:sldId id="302" r:id="rId33"/>
    <p:sldId id="317" r:id="rId34"/>
    <p:sldId id="316" r:id="rId35"/>
    <p:sldId id="306" r:id="rId36"/>
    <p:sldId id="297" r:id="rId37"/>
    <p:sldId id="289" r:id="rId38"/>
    <p:sldId id="281" r:id="rId39"/>
    <p:sldId id="312" r:id="rId40"/>
    <p:sldId id="266" r:id="rId41"/>
    <p:sldId id="269" r:id="rId42"/>
    <p:sldId id="325" r:id="rId43"/>
    <p:sldId id="280" r:id="rId44"/>
    <p:sldId id="285" r:id="rId45"/>
    <p:sldId id="259" r:id="rId46"/>
    <p:sldId id="262" r:id="rId47"/>
    <p:sldId id="334" r:id="rId48"/>
    <p:sldId id="279" r:id="rId49"/>
    <p:sldId id="296" r:id="rId50"/>
    <p:sldId id="257" r:id="rId51"/>
    <p:sldId id="258" r:id="rId52"/>
    <p:sldId id="260" r:id="rId53"/>
    <p:sldId id="314" r:id="rId54"/>
    <p:sldId id="328" r:id="rId55"/>
    <p:sldId id="342" r:id="rId56"/>
    <p:sldId id="286" r:id="rId57"/>
    <p:sldId id="261" r:id="rId58"/>
    <p:sldId id="264" r:id="rId59"/>
    <p:sldId id="268" r:id="rId60"/>
    <p:sldId id="275" r:id="rId61"/>
    <p:sldId id="287" r:id="rId62"/>
    <p:sldId id="290" r:id="rId63"/>
    <p:sldId id="292" r:id="rId64"/>
    <p:sldId id="294" r:id="rId65"/>
    <p:sldId id="298" r:id="rId66"/>
    <p:sldId id="299" r:id="rId67"/>
    <p:sldId id="301" r:id="rId68"/>
    <p:sldId id="304" r:id="rId69"/>
    <p:sldId id="307" r:id="rId70"/>
    <p:sldId id="308" r:id="rId71"/>
    <p:sldId id="309" r:id="rId72"/>
    <p:sldId id="310" r:id="rId73"/>
    <p:sldId id="311" r:id="rId74"/>
    <p:sldId id="313" r:id="rId75"/>
    <p:sldId id="315" r:id="rId76"/>
    <p:sldId id="320" r:id="rId77"/>
    <p:sldId id="321" r:id="rId78"/>
    <p:sldId id="324" r:id="rId79"/>
    <p:sldId id="329" r:id="rId80"/>
    <p:sldId id="330" r:id="rId81"/>
    <p:sldId id="336" r:id="rId82"/>
    <p:sldId id="337" r:id="rId83"/>
    <p:sldId id="338" r:id="rId84"/>
    <p:sldId id="339" r:id="rId85"/>
    <p:sldId id="340" r:id="rId86"/>
    <p:sldId id="341" r:id="rId87"/>
    <p:sldId id="284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morise" id="{D8C1247F-2918-A14F-9BBD-6B390EB38AEE}">
          <p14:sldIdLst>
            <p14:sldId id="263"/>
            <p14:sldId id="270"/>
            <p14:sldId id="272"/>
            <p14:sldId id="273"/>
            <p14:sldId id="271"/>
            <p14:sldId id="295"/>
            <p14:sldId id="267"/>
            <p14:sldId id="303"/>
            <p14:sldId id="331"/>
            <p14:sldId id="291"/>
            <p14:sldId id="332"/>
            <p14:sldId id="276"/>
            <p14:sldId id="326"/>
            <p14:sldId id="283"/>
            <p14:sldId id="323"/>
            <p14:sldId id="318"/>
          </p14:sldIdLst>
        </p14:section>
        <p14:section name="EKS" id="{0147DB45-129E-7945-8E66-9A9A9C6C156F}">
          <p14:sldIdLst>
            <p14:sldId id="274"/>
            <p14:sldId id="319"/>
            <p14:sldId id="322"/>
            <p14:sldId id="305"/>
            <p14:sldId id="300"/>
            <p14:sldId id="282"/>
            <p14:sldId id="293"/>
            <p14:sldId id="278"/>
          </p14:sldIdLst>
        </p14:section>
        <p14:section name="Network Firewall" id="{548B9D74-EC79-A24B-B788-A42D210D263B}">
          <p14:sldIdLst>
            <p14:sldId id="256"/>
            <p14:sldId id="335"/>
          </p14:sldIdLst>
        </p14:section>
        <p14:section name="Route 53 &amp; ACM" id="{0AA0FB91-7654-1A43-A75D-68500A760EA1}">
          <p14:sldIdLst>
            <p14:sldId id="333"/>
            <p14:sldId id="277"/>
            <p14:sldId id="265"/>
            <p14:sldId id="288"/>
          </p14:sldIdLst>
        </p14:section>
        <p14:section name="ALB &amp; NLB" id="{19E3DED4-7856-F94F-B1C0-B5654029EC60}">
          <p14:sldIdLst>
            <p14:sldId id="327"/>
            <p14:sldId id="302"/>
            <p14:sldId id="317"/>
          </p14:sldIdLst>
        </p14:section>
        <p14:section name="Organisations &amp; Control Tower" id="{FC041FE8-3430-F842-8685-1B84918F2F9D}">
          <p14:sldIdLst>
            <p14:sldId id="316"/>
            <p14:sldId id="306"/>
            <p14:sldId id="297"/>
            <p14:sldId id="289"/>
            <p14:sldId id="281"/>
            <p14:sldId id="312"/>
            <p14:sldId id="266"/>
            <p14:sldId id="269"/>
          </p14:sldIdLst>
        </p14:section>
        <p14:section name="RDS &amp; Aurora" id="{9CBBDD5E-DF27-EC4B-A908-EAA92EF940D6}">
          <p14:sldIdLst>
            <p14:sldId id="325"/>
            <p14:sldId id="280"/>
            <p14:sldId id="285"/>
            <p14:sldId id="259"/>
            <p14:sldId id="262"/>
            <p14:sldId id="334"/>
            <p14:sldId id="279"/>
            <p14:sldId id="296"/>
            <p14:sldId id="257"/>
          </p14:sldIdLst>
        </p14:section>
        <p14:section name="EC2" id="{3AF2777B-7D1E-0B40-9588-EB969251F1F0}">
          <p14:sldIdLst>
            <p14:sldId id="258"/>
          </p14:sldIdLst>
        </p14:section>
        <p14:section name="KMS" id="{17B32CF4-6A4E-0B4C-89FF-88EC211052F5}">
          <p14:sldIdLst>
            <p14:sldId id="260"/>
          </p14:sldIdLst>
        </p14:section>
        <p14:section name="CloudFront" id="{460A5D23-89F8-A140-AE8D-B8BD710EAD4C}">
          <p14:sldIdLst>
            <p14:sldId id="314"/>
            <p14:sldId id="328"/>
            <p14:sldId id="342"/>
          </p14:sldIdLst>
        </p14:section>
        <p14:section name="Misc." id="{239D48BB-D863-DE4E-AE7C-E7ECC61FCA9F}">
          <p14:sldIdLst>
            <p14:sldId id="286"/>
            <p14:sldId id="261"/>
            <p14:sldId id="264"/>
            <p14:sldId id="268"/>
            <p14:sldId id="275"/>
            <p14:sldId id="287"/>
            <p14:sldId id="290"/>
            <p14:sldId id="292"/>
            <p14:sldId id="294"/>
            <p14:sldId id="298"/>
            <p14:sldId id="299"/>
            <p14:sldId id="301"/>
            <p14:sldId id="304"/>
            <p14:sldId id="307"/>
            <p14:sldId id="308"/>
            <p14:sldId id="309"/>
            <p14:sldId id="310"/>
            <p14:sldId id="311"/>
            <p14:sldId id="313"/>
            <p14:sldId id="315"/>
            <p14:sldId id="320"/>
            <p14:sldId id="321"/>
            <p14:sldId id="324"/>
            <p14:sldId id="329"/>
            <p14:sldId id="330"/>
            <p14:sldId id="336"/>
            <p14:sldId id="337"/>
            <p14:sldId id="338"/>
            <p14:sldId id="339"/>
            <p14:sldId id="340"/>
            <p14:sldId id="341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02"/>
    <p:restoredTop sz="94647"/>
  </p:normalViewPr>
  <p:slideViewPr>
    <p:cSldViewPr snapToGrid="0">
      <p:cViewPr>
        <p:scale>
          <a:sx n="140" d="100"/>
          <a:sy n="140" d="100"/>
        </p:scale>
        <p:origin x="448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C08B8-5544-C34C-AF38-0DC8098FD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C95AC2-EB66-9BB1-D74B-3D62F4B56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AAAEB-42C2-0723-E25B-3CDCB5C97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028E4-0EDF-5F47-94AB-B1CD5F8F40CB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BD108-4D14-3117-3464-8D9C972A1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831AF-C1AE-56A5-24F3-BE35AFF47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125C-8830-994A-AD3F-E38DC410F8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539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6C25-ACE4-F375-680D-C745D508B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01A61E-4C64-B967-F060-DF77FF657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542B7-485E-7F01-FEAA-6ED03F0D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028E4-0EDF-5F47-94AB-B1CD5F8F40CB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CF4BC-32E0-AE48-E6AD-4848062E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831D0-99CB-B85F-A90E-36211BAC4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125C-8830-994A-AD3F-E38DC410F8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618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8623EC-2A78-0038-14FD-6F3BBB1592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2B0FE-0D9F-5FB6-13C3-7FAF8E752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889CB-4147-7F6B-441B-3EF13C60F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028E4-0EDF-5F47-94AB-B1CD5F8F40CB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A9480-AA57-0C0C-02B6-E878F1A1E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04C16-6A1B-DB57-5446-BE6D4C3D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125C-8830-994A-AD3F-E38DC410F8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18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D270-19C5-87F6-6251-8F1D47D2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72930-8DEE-8673-10A0-1FBC17D0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5B8B1-5853-0AD4-74F1-87253FBEE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028E4-0EDF-5F47-94AB-B1CD5F8F40CB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FE267-6502-D1C8-B843-73B874A0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5DF15-FE9A-ACDF-9A84-3E750127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125C-8830-994A-AD3F-E38DC410F8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470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E36F0-5E34-98B6-E25D-1AB69620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C2C7F-4478-1A10-C2A8-85D1A55EF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4344A-EA37-CB88-89FA-85E049FD3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028E4-0EDF-5F47-94AB-B1CD5F8F40CB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BA287-D5BC-3526-6542-10EC8A98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59BCD-EAD5-7503-1071-8CA42383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125C-8830-994A-AD3F-E38DC410F8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342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16AA-BD73-AE14-1793-6B7EC7A6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8C4F1-9594-3B35-1ADB-73BD88DE88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81451-82AF-E837-E058-620D8DDAA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BDB96-8C55-5AC0-9B9D-1F34E594B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028E4-0EDF-5F47-94AB-B1CD5F8F40CB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E3E2B-11F4-B7FA-9B31-BC3028C8F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07E24-4448-5896-40B5-927AFFDB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125C-8830-994A-AD3F-E38DC410F8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580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CEA88-E911-0757-0BFF-54AA5037D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5BDF5-968B-E591-4144-06DF188D2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BBCE2-D01B-5772-6DDF-E1CE6E5E3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C9CA30-1083-F8C0-2E9A-D3E6BA0E9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F627D-8EA5-98B7-349B-4556142360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70627-1F3E-8C11-CD16-F03922D0F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028E4-0EDF-5F47-94AB-B1CD5F8F40CB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3172F6-C830-4B76-08D2-A7303E25C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D360D-6956-A7B2-74B9-BAE4B0A32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125C-8830-994A-AD3F-E38DC410F8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70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4038-AFB6-1BE3-B4EB-71A9E445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547D0A-848A-D74E-0684-FB2D0C11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028E4-0EDF-5F47-94AB-B1CD5F8F40CB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6C9EB-EADD-23DD-F740-BBA1964E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C5A87-F03A-6061-B668-9FD8B7CF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125C-8830-994A-AD3F-E38DC410F8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500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7946A0-4DE2-BB20-D363-1DD0CF89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028E4-0EDF-5F47-94AB-B1CD5F8F40CB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ADD75-8D36-B915-A210-372982A1E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D52E3-FB9E-B5F3-D7CA-79F300F0D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125C-8830-994A-AD3F-E38DC410F8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75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F156C-18E0-075E-BFE5-76BC43FF6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DC48A-1D5E-C81B-D930-6893E6BCA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0DDA5-1D21-3D56-3A40-BBE1E627F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195785-E39A-B040-2DFE-B03F2F8AB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028E4-0EDF-5F47-94AB-B1CD5F8F40CB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E1746-EA6E-9BF3-A74B-99F2ECDCD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11F840-8299-BA3A-8213-556519AC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125C-8830-994A-AD3F-E38DC410F8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38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0B912-0D0E-9A64-59D7-12305C6B8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F9A7C9-7949-B5DA-3E49-842438A484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342E7-EC07-2307-13FA-4A8F16466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90833-A67B-D3B1-0BF2-953293CEF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028E4-0EDF-5F47-94AB-B1CD5F8F40CB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5C25F-C6E0-2893-F541-0F95D666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9399A-8C97-9A43-AE82-4DF5ADEDF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125C-8830-994A-AD3F-E38DC410F8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22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6E72D9-4B07-AD01-AC37-DC546BC8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ABA5F-FD3B-89AD-CD84-4196ECEFA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F64E0-C3CC-C868-6BC8-93EB04D73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F028E4-0EDF-5F47-94AB-B1CD5F8F40CB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CF017-BC95-E751-EF6C-53B78F995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E1453-F5BA-8717-1AD9-E604A659C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75125C-8830-994A-AD3F-E38DC410F8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31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2E31-5159-7F70-DD1E-6297E2C1C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4D3A04-8D5A-6489-44C0-09C0CDCF2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6" y="95794"/>
            <a:ext cx="10213431" cy="5572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5F12D4-C083-2E2F-B7BA-BFA592948F0B}"/>
              </a:ext>
            </a:extLst>
          </p:cNvPr>
          <p:cNvSpPr txBox="1"/>
          <p:nvPr/>
        </p:nvSpPr>
        <p:spPr>
          <a:xfrm>
            <a:off x="182880" y="5782492"/>
            <a:ext cx="10988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Data event: </a:t>
            </a:r>
            <a:r>
              <a:rPr lang="en-SG" sz="2000" dirty="0">
                <a:solidFill>
                  <a:srgbClr val="FF0000"/>
                </a:solidFill>
              </a:rPr>
              <a:t>Downloads an object from an S3 bucket, Uploads an object to an S3 bucket.</a:t>
            </a:r>
            <a:endParaRPr lang="en-GB" sz="2000" dirty="0">
              <a:solidFill>
                <a:srgbClr val="FF0000"/>
              </a:solidFill>
            </a:endParaRPr>
          </a:p>
          <a:p>
            <a:r>
              <a:rPr lang="en-GB" sz="2000" dirty="0">
                <a:solidFill>
                  <a:srgbClr val="FF0000"/>
                </a:solidFill>
              </a:rPr>
              <a:t>Management event: </a:t>
            </a:r>
            <a:r>
              <a:rPr lang="en-SG" sz="2000" dirty="0">
                <a:solidFill>
                  <a:srgbClr val="FF0000"/>
                </a:solidFill>
              </a:rPr>
              <a:t>Creating or deleting an </a:t>
            </a:r>
            <a:r>
              <a:rPr lang="en-SG" sz="2000" b="1" dirty="0">
                <a:solidFill>
                  <a:srgbClr val="FF0000"/>
                </a:solidFill>
              </a:rPr>
              <a:t>S3 bucket, </a:t>
            </a:r>
            <a:r>
              <a:rPr lang="en-SG" sz="2000" dirty="0">
                <a:solidFill>
                  <a:srgbClr val="FF0000"/>
                </a:solidFill>
              </a:rPr>
              <a:t>Launching or terminating an </a:t>
            </a:r>
            <a:r>
              <a:rPr lang="en-SG" sz="2000" b="1" dirty="0">
                <a:solidFill>
                  <a:srgbClr val="FF0000"/>
                </a:solidFill>
              </a:rPr>
              <a:t>EC2 instance</a:t>
            </a:r>
            <a:r>
              <a:rPr lang="en-SG" sz="2000" dirty="0">
                <a:solidFill>
                  <a:srgbClr val="FF0000"/>
                </a:solidFill>
              </a:rPr>
              <a:t>.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7CD8C-BDA1-57C7-1211-E74BD5533026}"/>
              </a:ext>
            </a:extLst>
          </p:cNvPr>
          <p:cNvSpPr txBox="1"/>
          <p:nvPr/>
        </p:nvSpPr>
        <p:spPr>
          <a:xfrm>
            <a:off x="3492568" y="1804856"/>
            <a:ext cx="65752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KEYWORD: Audit access to all levels of the </a:t>
            </a:r>
            <a:r>
              <a:rPr lang="en-GB" sz="3200" b="1" dirty="0">
                <a:solidFill>
                  <a:srgbClr val="FF0000"/>
                </a:solidFill>
              </a:rPr>
              <a:t>stored data</a:t>
            </a:r>
          </a:p>
          <a:p>
            <a:r>
              <a:rPr lang="en-GB" sz="3200" b="1" dirty="0">
                <a:solidFill>
                  <a:srgbClr val="FF0000"/>
                </a:solidFill>
              </a:rPr>
              <a:t>Hence data event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103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C82A0C-FE32-83EF-E3F9-D314545AE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3" y="244762"/>
            <a:ext cx="11552694" cy="4498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BC7275-18BD-47F9-447D-2EE9B8B7DB0B}"/>
              </a:ext>
            </a:extLst>
          </p:cNvPr>
          <p:cNvSpPr txBox="1"/>
          <p:nvPr/>
        </p:nvSpPr>
        <p:spPr>
          <a:xfrm>
            <a:off x="854473" y="4773182"/>
            <a:ext cx="64249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FF0000"/>
                </a:solidFill>
              </a:rPr>
              <a:t>Gateway endpoints only for AWS. </a:t>
            </a:r>
          </a:p>
          <a:p>
            <a:r>
              <a:rPr lang="en-GB" sz="3200" b="1" dirty="0">
                <a:solidFill>
                  <a:srgbClr val="FF0000"/>
                </a:solidFill>
              </a:rPr>
              <a:t>On-Prem =&gt; Interface endpoint</a:t>
            </a:r>
          </a:p>
        </p:txBody>
      </p:sp>
    </p:spTree>
    <p:extLst>
      <p:ext uri="{BB962C8B-B14F-4D97-AF65-F5344CB8AC3E}">
        <p14:creationId xmlns:p14="http://schemas.microsoft.com/office/powerpoint/2010/main" val="829398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8723BD-C527-1075-48EC-0D6A0B65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8" y="600662"/>
            <a:ext cx="12008604" cy="4839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1CD12-0C97-4989-1D9E-8D1F38028081}"/>
              </a:ext>
            </a:extLst>
          </p:cNvPr>
          <p:cNvSpPr txBox="1"/>
          <p:nvPr/>
        </p:nvSpPr>
        <p:spPr>
          <a:xfrm>
            <a:off x="1924425" y="5814789"/>
            <a:ext cx="7957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Delegate access =&gt; trust relationship</a:t>
            </a:r>
          </a:p>
        </p:txBody>
      </p:sp>
    </p:spTree>
    <p:extLst>
      <p:ext uri="{BB962C8B-B14F-4D97-AF65-F5344CB8AC3E}">
        <p14:creationId xmlns:p14="http://schemas.microsoft.com/office/powerpoint/2010/main" val="86465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3F77C-3541-CD4A-C534-805DD037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814405-8F24-149A-C63A-CBB50481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21" y="1263015"/>
            <a:ext cx="11782558" cy="43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8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AA22-146D-1654-7DFD-41E997979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1C6B0-AE5C-C761-60F1-9496853BA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89FCD-3748-7D71-FAEC-43ACA3A9A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408704" cy="48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A18FC-4341-A878-DC5C-6D63E9C00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8FFE81-81EA-2DF8-805A-8E16F8295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556420"/>
            <a:ext cx="11472274" cy="5375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FBE7BC-3132-AE95-85ED-70FED6B821C6}"/>
              </a:ext>
            </a:extLst>
          </p:cNvPr>
          <p:cNvSpPr txBox="1"/>
          <p:nvPr/>
        </p:nvSpPr>
        <p:spPr>
          <a:xfrm>
            <a:off x="4423410" y="6412230"/>
            <a:ext cx="303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 good for read performance</a:t>
            </a:r>
          </a:p>
        </p:txBody>
      </p:sp>
    </p:spTree>
    <p:extLst>
      <p:ext uri="{BB962C8B-B14F-4D97-AF65-F5344CB8AC3E}">
        <p14:creationId xmlns:p14="http://schemas.microsoft.com/office/powerpoint/2010/main" val="2030438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FAB35-4BBB-C9AD-BE4E-7B805E44F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15DE97-337C-69C6-B79C-F4F218A70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2451"/>
            <a:ext cx="12222185" cy="36730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B9F4DF-44E3-6E63-87A8-73FE81E96939}"/>
              </a:ext>
            </a:extLst>
          </p:cNvPr>
          <p:cNvSpPr txBox="1"/>
          <p:nvPr/>
        </p:nvSpPr>
        <p:spPr>
          <a:xfrm>
            <a:off x="2805344" y="6036816"/>
            <a:ext cx="431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API Gateway doesn’t have security groups</a:t>
            </a:r>
          </a:p>
        </p:txBody>
      </p:sp>
    </p:spTree>
    <p:extLst>
      <p:ext uri="{BB962C8B-B14F-4D97-AF65-F5344CB8AC3E}">
        <p14:creationId xmlns:p14="http://schemas.microsoft.com/office/powerpoint/2010/main" val="4199817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F5447-23D3-F32C-E1F4-E4B2FA164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A65B88-F119-B978-D47D-5E6C3117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" y="786797"/>
            <a:ext cx="12144487" cy="528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0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E9CB7-EC71-FC0A-D68F-BA3408363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E6C657-B16D-E5DD-5B9D-000292671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00" y="1157089"/>
            <a:ext cx="11232799" cy="45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62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CEB0C-D9D6-06EF-7255-374F41728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0ED5F4-14C4-D3A9-C23A-828BE200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2" y="1096505"/>
            <a:ext cx="12152958" cy="466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86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7D22-9439-B6A4-59A5-CF168164B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BEA242-A5D2-9603-8665-80E0AA1E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75348" cy="5524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6FC2BD-5BC1-369A-52E7-4B66A40B7FA4}"/>
              </a:ext>
            </a:extLst>
          </p:cNvPr>
          <p:cNvSpPr txBox="1"/>
          <p:nvPr/>
        </p:nvSpPr>
        <p:spPr>
          <a:xfrm>
            <a:off x="976393" y="6075336"/>
            <a:ext cx="10662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IAM policies cannot be directly attached to EKS Pods. The correct approach is to use IRSA</a:t>
            </a:r>
          </a:p>
          <a:p>
            <a:r>
              <a:rPr lang="en-SG" dirty="0"/>
              <a:t>, where the IAM role associated with the Kubernetes service account assumes the necessary permissions.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282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685AF-452D-518B-F753-14FD2A5E7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7F884-DC28-7130-5390-BE36E2B8D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31" y="0"/>
            <a:ext cx="11198053" cy="51027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79DF37-BA85-4B41-5E94-203B27E6D753}"/>
              </a:ext>
            </a:extLst>
          </p:cNvPr>
          <p:cNvSpPr txBox="1"/>
          <p:nvPr/>
        </p:nvSpPr>
        <p:spPr>
          <a:xfrm>
            <a:off x="566642" y="5288340"/>
            <a:ext cx="10777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FF0000"/>
                </a:solidFill>
              </a:rPr>
              <a:t>VPC Link for API Gateway to access ECS in private subnet</a:t>
            </a:r>
          </a:p>
          <a:p>
            <a:pPr marL="457200" indent="-457200">
              <a:buFont typeface="Symbol" pitchFamily="2" charset="2"/>
              <a:buChar char="Þ"/>
            </a:pPr>
            <a:r>
              <a:rPr lang="en-GB" sz="3200" b="1" dirty="0">
                <a:solidFill>
                  <a:srgbClr val="FF0000"/>
                </a:solidFill>
              </a:rPr>
              <a:t>Access resources in private VPC in general</a:t>
            </a:r>
          </a:p>
          <a:p>
            <a:pPr marL="457200" indent="-457200">
              <a:buFont typeface="Symbol" pitchFamily="2" charset="2"/>
              <a:buChar char="Þ"/>
            </a:pPr>
            <a:r>
              <a:rPr lang="en-SG" sz="3200" b="1" dirty="0"/>
              <a:t>VPC Link Only Works with REST APIs and HTTP APIs</a:t>
            </a:r>
            <a:r>
              <a:rPr lang="en-SG" sz="3200" dirty="0"/>
              <a:t>: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905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7F59A-FFF9-9587-157E-8ADFD319D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7816E1-D81E-7754-0D0A-3B2EDFF7B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26368" cy="647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24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2E2C8-E092-3F13-F641-9B8CD212E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9F69E7-3C0F-153F-38B3-950C9DEB8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33" y="1540805"/>
            <a:ext cx="11420534" cy="377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38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BCEB7-296D-1CBA-54CA-22069FA84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F0109-AE78-E585-2FAE-0A62EF023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77" y="594360"/>
            <a:ext cx="11770445" cy="545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14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0684C-FD82-5985-7901-C54D3AA69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98DE65-7353-9BCC-0B33-A225FEFCE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8" y="1223242"/>
            <a:ext cx="11781104" cy="4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62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2F656-12BB-03C5-0FD9-EA25D282A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5B6D7B-A4F6-B9C0-9C8C-AE4C953E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99" y="1135179"/>
            <a:ext cx="11695402" cy="458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82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6191CD-3F4C-B76B-7332-CE888C30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47" y="1"/>
            <a:ext cx="8449924" cy="57668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19826A-F15C-89D6-1A8A-F20DFE8875C6}"/>
              </a:ext>
            </a:extLst>
          </p:cNvPr>
          <p:cNvSpPr txBox="1"/>
          <p:nvPr/>
        </p:nvSpPr>
        <p:spPr>
          <a:xfrm>
            <a:off x="4029743" y="1406978"/>
            <a:ext cx="8051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WAF doesn’t control outbound traffic.</a:t>
            </a:r>
          </a:p>
        </p:txBody>
      </p:sp>
    </p:spTree>
    <p:extLst>
      <p:ext uri="{BB962C8B-B14F-4D97-AF65-F5344CB8AC3E}">
        <p14:creationId xmlns:p14="http://schemas.microsoft.com/office/powerpoint/2010/main" val="2673929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77BD13-8953-D423-0D7D-B638A6F1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3" y="1511753"/>
            <a:ext cx="12147937" cy="383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48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9D5C61-5F7E-48DD-210E-F17BAABEB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309"/>
            <a:ext cx="12105203" cy="41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13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9E741-0CD9-552E-1D03-DE20BCA32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8E27ED-8149-F142-6A18-8AA8CC057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22" y="76438"/>
            <a:ext cx="10191094" cy="52862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B80AC2-BB87-22A6-C777-6050FBED5285}"/>
              </a:ext>
            </a:extLst>
          </p:cNvPr>
          <p:cNvSpPr txBox="1"/>
          <p:nvPr/>
        </p:nvSpPr>
        <p:spPr>
          <a:xfrm>
            <a:off x="1571647" y="2205990"/>
            <a:ext cx="7216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Auto-scaling is regional construct</a:t>
            </a:r>
          </a:p>
        </p:txBody>
      </p:sp>
    </p:spTree>
    <p:extLst>
      <p:ext uri="{BB962C8B-B14F-4D97-AF65-F5344CB8AC3E}">
        <p14:creationId xmlns:p14="http://schemas.microsoft.com/office/powerpoint/2010/main" val="307139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048A7-0749-EA18-9DF5-D9A59DA31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4A5F85-8877-8503-96C4-965BA948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55" y="0"/>
            <a:ext cx="11558970" cy="54412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36FF8E-1A69-F94F-BA40-A8F5CA82739D}"/>
              </a:ext>
            </a:extLst>
          </p:cNvPr>
          <p:cNvSpPr txBox="1"/>
          <p:nvPr/>
        </p:nvSpPr>
        <p:spPr>
          <a:xfrm>
            <a:off x="0" y="5441270"/>
            <a:ext cx="12413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i="0" dirty="0">
                <a:solidFill>
                  <a:srgbClr val="FF0000"/>
                </a:solidFill>
                <a:effectLst/>
                <a:latin typeface="Noto Sans" panose="020B0604020202020204" pitchFamily="34" charset="0"/>
              </a:rPr>
              <a:t>Global, Reduce latency, health checks, no failover = Amazon CloudFront</a:t>
            </a:r>
          </a:p>
          <a:p>
            <a:r>
              <a:rPr lang="en-SG" sz="2400" b="1" i="0" dirty="0">
                <a:solidFill>
                  <a:srgbClr val="FF0000"/>
                </a:solidFill>
                <a:effectLst/>
                <a:latin typeface="Noto Sans" panose="020B0604020202020204" pitchFamily="34" charset="0"/>
              </a:rPr>
              <a:t>Global ,Reduce latency, health checks, failover, Route traffic = Amazon Route 53</a:t>
            </a:r>
          </a:p>
          <a:p>
            <a:r>
              <a:rPr lang="en-SG" sz="2400" b="1" dirty="0">
                <a:solidFill>
                  <a:srgbClr val="FF0000"/>
                </a:solidFill>
                <a:latin typeface="Noto Sans" panose="020B0604020202020204" pitchFamily="34" charset="0"/>
              </a:rPr>
              <a:t>ALB cannot operate across region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91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19FCB-28E7-5CD9-9122-E81095EC2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891A5D-C1BE-5D2C-D17A-837778625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01" y="196132"/>
            <a:ext cx="10953372" cy="43756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6E8C66-4007-67ED-9568-554526C70D7A}"/>
              </a:ext>
            </a:extLst>
          </p:cNvPr>
          <p:cNvSpPr txBox="1"/>
          <p:nvPr/>
        </p:nvSpPr>
        <p:spPr>
          <a:xfrm>
            <a:off x="862734" y="4700231"/>
            <a:ext cx="8792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FF0000"/>
                </a:solidFill>
              </a:rPr>
              <a:t>Use lifecycle policy to delete expired versions.</a:t>
            </a:r>
          </a:p>
        </p:txBody>
      </p:sp>
    </p:spTree>
    <p:extLst>
      <p:ext uri="{BB962C8B-B14F-4D97-AF65-F5344CB8AC3E}">
        <p14:creationId xmlns:p14="http://schemas.microsoft.com/office/powerpoint/2010/main" val="4005226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8A553-21BD-4532-8DDC-C6AC6C7CC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2408A6-E440-6BE7-FEBA-C46E9A0AF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5" y="1127501"/>
            <a:ext cx="11871430" cy="460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50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4D933D-BD16-2960-14E8-A48AE42F1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5" y="945612"/>
            <a:ext cx="12002629" cy="3803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5EBB18-2B42-D22D-B58F-1BA28570E194}"/>
              </a:ext>
            </a:extLst>
          </p:cNvPr>
          <p:cNvSpPr txBox="1"/>
          <p:nvPr/>
        </p:nvSpPr>
        <p:spPr>
          <a:xfrm>
            <a:off x="435026" y="4749553"/>
            <a:ext cx="117989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Generally, Route 53 is not good for traffic distribution to </a:t>
            </a:r>
          </a:p>
          <a:p>
            <a:r>
              <a:rPr lang="en-GB" sz="3600" b="1" dirty="0">
                <a:solidFill>
                  <a:srgbClr val="FF0000"/>
                </a:solidFill>
              </a:rPr>
              <a:t>Many instances</a:t>
            </a:r>
          </a:p>
        </p:txBody>
      </p:sp>
    </p:spTree>
    <p:extLst>
      <p:ext uri="{BB962C8B-B14F-4D97-AF65-F5344CB8AC3E}">
        <p14:creationId xmlns:p14="http://schemas.microsoft.com/office/powerpoint/2010/main" val="430620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ECEEC-CC3D-0338-A4B5-782C84708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A73C4E-1755-C569-980D-EC4EFBC14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44" y="972518"/>
            <a:ext cx="11718711" cy="491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48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02B27-C255-02B4-C9A8-E2B4C873C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DFF5EF-A67B-2271-C175-A43385C36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292"/>
            <a:ext cx="12277883" cy="4381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F12F22-76E5-8AD5-3C0D-5A03F942F58A}"/>
              </a:ext>
            </a:extLst>
          </p:cNvPr>
          <p:cNvSpPr txBox="1"/>
          <p:nvPr/>
        </p:nvSpPr>
        <p:spPr>
          <a:xfrm>
            <a:off x="2032934" y="5349895"/>
            <a:ext cx="763741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DDoS overwhelms, only WAF and </a:t>
            </a:r>
            <a:r>
              <a:rPr lang="en-GB" sz="2800" b="1" dirty="0" err="1">
                <a:solidFill>
                  <a:srgbClr val="FF0000"/>
                </a:solidFill>
              </a:rPr>
              <a:t>Sield</a:t>
            </a:r>
            <a:endParaRPr lang="en-GB" sz="2800" b="1" dirty="0">
              <a:solidFill>
                <a:srgbClr val="FF0000"/>
              </a:solidFill>
            </a:endParaRPr>
          </a:p>
          <a:p>
            <a:r>
              <a:rPr lang="en-GB" sz="2800" b="1" dirty="0">
                <a:solidFill>
                  <a:srgbClr val="FF0000"/>
                </a:solidFill>
              </a:rPr>
              <a:t>Unauthorised =&gt; MFA, password, IAM, firewall</a:t>
            </a:r>
          </a:p>
          <a:p>
            <a:r>
              <a:rPr lang="en-GB" sz="3600" b="1" dirty="0">
                <a:solidFill>
                  <a:srgbClr val="FF0000"/>
                </a:solidFill>
              </a:rPr>
              <a:t>WAF Cannot work on NLB</a:t>
            </a:r>
          </a:p>
        </p:txBody>
      </p:sp>
    </p:spTree>
    <p:extLst>
      <p:ext uri="{BB962C8B-B14F-4D97-AF65-F5344CB8AC3E}">
        <p14:creationId xmlns:p14="http://schemas.microsoft.com/office/powerpoint/2010/main" val="3889042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363F4-A5BB-2920-4EDE-B8BFA99BB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7A1E96-3601-37F9-B4D0-38BF8B4B2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963"/>
            <a:ext cx="12128600" cy="47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81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D3E89-7A6C-4156-A970-3EC1CBFD5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E458C8-5046-E3AA-108D-97DBEA28E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024" y="1177871"/>
            <a:ext cx="12254048" cy="415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92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0ADAF-0DDD-2E04-1B21-B56EA443A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062D9F-6FD7-98AF-215C-C5F1E53BD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9778"/>
            <a:ext cx="12278480" cy="44386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4328D5-7686-D660-B8DD-01CC3FCF44EF}"/>
              </a:ext>
            </a:extLst>
          </p:cNvPr>
          <p:cNvSpPr txBox="1"/>
          <p:nvPr/>
        </p:nvSpPr>
        <p:spPr>
          <a:xfrm>
            <a:off x="2262753" y="6354305"/>
            <a:ext cx="525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IT’S EITHER OR, NOT TOGEHER. Read the question.</a:t>
            </a:r>
          </a:p>
        </p:txBody>
      </p:sp>
    </p:spTree>
    <p:extLst>
      <p:ext uri="{BB962C8B-B14F-4D97-AF65-F5344CB8AC3E}">
        <p14:creationId xmlns:p14="http://schemas.microsoft.com/office/powerpoint/2010/main" val="835509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62F0C-C806-3C33-5B50-F39DAC8ED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F42476-64E7-D6AF-1926-3492E4713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45" y="1214044"/>
            <a:ext cx="11098909" cy="442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45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FE829-05A9-DA20-14BD-724026CFB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5CEAAC-C0B3-FC36-0CD3-1DFAF8BB9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80" y="742950"/>
            <a:ext cx="10711439" cy="5189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CF7B3E-4E41-4389-09AE-33C49D99F313}"/>
              </a:ext>
            </a:extLst>
          </p:cNvPr>
          <p:cNvSpPr txBox="1"/>
          <p:nvPr/>
        </p:nvSpPr>
        <p:spPr>
          <a:xfrm>
            <a:off x="377190" y="5932170"/>
            <a:ext cx="1173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E</a:t>
            </a:r>
            <a:r>
              <a:rPr lang="en-SG" dirty="0"/>
              <a:t> involves setting up the organization from the existing account with the Savings Plan, </a:t>
            </a:r>
          </a:p>
          <a:p>
            <a:r>
              <a:rPr lang="en-SG" dirty="0"/>
              <a:t>which may not be the best practice if the company wants to separate billing management from operational accounts.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203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09309E-CE5B-B4A1-2847-8EB4B998D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19866" cy="584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58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826D0-7EA1-C6B1-83AF-E88B341F8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E5CEEC-EC83-0269-D342-3AC27AC43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7" y="422725"/>
            <a:ext cx="11265157" cy="47637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AF4810-F5AD-ED04-37C2-9652D393FA50}"/>
              </a:ext>
            </a:extLst>
          </p:cNvPr>
          <p:cNvSpPr txBox="1"/>
          <p:nvPr/>
        </p:nvSpPr>
        <p:spPr>
          <a:xfrm>
            <a:off x="672754" y="4956243"/>
            <a:ext cx="90873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FF0000"/>
                </a:solidFill>
              </a:rPr>
              <a:t>Preserve file permissions =&gt; </a:t>
            </a:r>
            <a:r>
              <a:rPr lang="en-GB" sz="4000" b="1" dirty="0" err="1">
                <a:solidFill>
                  <a:srgbClr val="FF0000"/>
                </a:solidFill>
              </a:rPr>
              <a:t>DataSync</a:t>
            </a:r>
            <a:endParaRPr lang="en-GB" sz="40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E7B7D-2EDD-600E-529E-04E7F6C46DFA}"/>
              </a:ext>
            </a:extLst>
          </p:cNvPr>
          <p:cNvSpPr txBox="1"/>
          <p:nvPr/>
        </p:nvSpPr>
        <p:spPr>
          <a:xfrm>
            <a:off x="672754" y="6329720"/>
            <a:ext cx="9952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READ THE QUESTION, ITS “EITHER” NOT “IN COMBINATION”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C2C30-814A-624A-90E8-8FA02C5CE549}"/>
              </a:ext>
            </a:extLst>
          </p:cNvPr>
          <p:cNvSpPr txBox="1"/>
          <p:nvPr/>
        </p:nvSpPr>
        <p:spPr>
          <a:xfrm>
            <a:off x="672754" y="5437474"/>
            <a:ext cx="8296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Copy with CLI loses the file permission</a:t>
            </a:r>
          </a:p>
        </p:txBody>
      </p:sp>
    </p:spTree>
    <p:extLst>
      <p:ext uri="{BB962C8B-B14F-4D97-AF65-F5344CB8AC3E}">
        <p14:creationId xmlns:p14="http://schemas.microsoft.com/office/powerpoint/2010/main" val="3972576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7EBED-BB5D-8471-7E7A-B99DE5623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9850D9-B4BE-9AB2-CC3A-1E809C6EA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12" y="346525"/>
            <a:ext cx="10838407" cy="59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27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53730-D1CD-5F02-1354-2988DC5E6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903DE7-5323-984A-3987-3306C8C43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13" y="721769"/>
            <a:ext cx="11846974" cy="508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61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1907A-66C9-6431-131A-7393C93ED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F7DD4C-D7B9-724E-DCC4-5CEFC6E02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" y="1396363"/>
            <a:ext cx="12174593" cy="40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99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EA771-36D7-2AA8-8295-3F7346D64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A23A0B-E7D0-ED5C-E482-6966F78B1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" y="0"/>
            <a:ext cx="12109321" cy="52851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684A9E-F899-547D-BAB6-D0A128B93410}"/>
              </a:ext>
            </a:extLst>
          </p:cNvPr>
          <p:cNvSpPr txBox="1"/>
          <p:nvPr/>
        </p:nvSpPr>
        <p:spPr>
          <a:xfrm>
            <a:off x="326589" y="5461320"/>
            <a:ext cx="118240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b="1" i="0" dirty="0">
                <a:solidFill>
                  <a:srgbClr val="FF0000"/>
                </a:solidFill>
                <a:effectLst/>
                <a:latin typeface="Noto Sans" panose="020B0502040504020204" pitchFamily="34" charset="0"/>
              </a:rPr>
              <a:t>Multi-AZ DB clusters aren't available with the following engines: </a:t>
            </a:r>
          </a:p>
          <a:p>
            <a:r>
              <a:rPr lang="en-SG" sz="2800" b="1" i="0" dirty="0">
                <a:solidFill>
                  <a:srgbClr val="FF0000"/>
                </a:solidFill>
                <a:effectLst/>
                <a:latin typeface="Noto Sans" panose="020B0502040504020204" pitchFamily="34" charset="0"/>
              </a:rPr>
              <a:t>RDS for MariaDB RDS for Oracle RDS for SQL Server</a:t>
            </a:r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838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669E1-A86A-8FEB-B11D-436158E32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8F772-4C0F-21E2-471A-24A60F570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12" y="897932"/>
            <a:ext cx="10588775" cy="50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39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2C6B1-B928-4707-4B8C-953F53C40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5D6AD2-031B-4053-06C6-C7D7F7FC6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87" y="440069"/>
            <a:ext cx="10775025" cy="59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42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D2DF6-7D36-6784-7947-C765F2C5F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949D1F-7875-9297-E356-4E7A73A88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07" y="0"/>
            <a:ext cx="11296185" cy="6326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E95129-3BC9-1517-ED07-B5D3DAC09B58}"/>
              </a:ext>
            </a:extLst>
          </p:cNvPr>
          <p:cNvSpPr txBox="1"/>
          <p:nvPr/>
        </p:nvSpPr>
        <p:spPr>
          <a:xfrm>
            <a:off x="2967785" y="6205204"/>
            <a:ext cx="7269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GP3 is cheaper than iO2, supports up to16000 IOPS</a:t>
            </a:r>
          </a:p>
        </p:txBody>
      </p:sp>
    </p:spTree>
    <p:extLst>
      <p:ext uri="{BB962C8B-B14F-4D97-AF65-F5344CB8AC3E}">
        <p14:creationId xmlns:p14="http://schemas.microsoft.com/office/powerpoint/2010/main" val="789868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50F185-3B3E-5CF9-659F-49259B15B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63" y="168676"/>
            <a:ext cx="11873473" cy="4931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2AB0E4-36B8-64DF-9DAC-A2B36C96EA3F}"/>
              </a:ext>
            </a:extLst>
          </p:cNvPr>
          <p:cNvSpPr txBox="1"/>
          <p:nvPr/>
        </p:nvSpPr>
        <p:spPr>
          <a:xfrm>
            <a:off x="2425154" y="4808187"/>
            <a:ext cx="7341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FF0000"/>
                </a:solidFill>
              </a:rPr>
              <a:t>High read write =&gt; memory </a:t>
            </a:r>
            <a:r>
              <a:rPr lang="en-GB" sz="3200" b="1" dirty="0" err="1">
                <a:solidFill>
                  <a:srgbClr val="FF0000"/>
                </a:solidFill>
              </a:rPr>
              <a:t>optimiseds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490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CEBEF-24E9-1A8D-8AEE-A307E33C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79E28B-C10E-D73D-7945-8A0CA1F80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55" y="746552"/>
            <a:ext cx="10833689" cy="536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56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4EF37-3DED-7114-B194-BEE70DCD9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EB3867-FF54-B608-8C7B-15DAF4E1B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8" y="296485"/>
            <a:ext cx="11670224" cy="4308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C1C313-3320-59FF-7F48-A61F1273B326}"/>
              </a:ext>
            </a:extLst>
          </p:cNvPr>
          <p:cNvSpPr txBox="1"/>
          <p:nvPr/>
        </p:nvSpPr>
        <p:spPr>
          <a:xfrm>
            <a:off x="7196328" y="3228945"/>
            <a:ext cx="4213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</a:rPr>
              <a:t>DMS cannot CREATE DB INSTANCE</a:t>
            </a:r>
          </a:p>
        </p:txBody>
      </p:sp>
    </p:spTree>
    <p:extLst>
      <p:ext uri="{BB962C8B-B14F-4D97-AF65-F5344CB8AC3E}">
        <p14:creationId xmlns:p14="http://schemas.microsoft.com/office/powerpoint/2010/main" val="353098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59BE1-4A4F-BD26-99A2-0DCF5EA3E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3D5291-A379-F5D8-32A9-9D023C9D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64" y="1068745"/>
            <a:ext cx="10844672" cy="472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21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E8420A-5C7A-A937-B204-0BD83FF91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42" y="0"/>
            <a:ext cx="9728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17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CC167-9939-7CFF-DD65-34648AF41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8433E6-5991-FAE7-E3A8-DDB40E6E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25924" cy="6226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7F799A-975E-0960-A4B2-84ED1FAB0062}"/>
              </a:ext>
            </a:extLst>
          </p:cNvPr>
          <p:cNvSpPr txBox="1"/>
          <p:nvPr/>
        </p:nvSpPr>
        <p:spPr>
          <a:xfrm>
            <a:off x="3209544" y="2928648"/>
            <a:ext cx="384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Most flexible, monetary commitment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0B666-DED2-B298-D9BC-6B886E703A9F}"/>
              </a:ext>
            </a:extLst>
          </p:cNvPr>
          <p:cNvSpPr txBox="1"/>
          <p:nvPr/>
        </p:nvSpPr>
        <p:spPr>
          <a:xfrm>
            <a:off x="2679192" y="3136612"/>
            <a:ext cx="6080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FF0000"/>
                </a:solidFill>
              </a:rPr>
              <a:t>Everything fixed except sizes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B59C6-F36E-7F0A-2E46-0D247D689194}"/>
              </a:ext>
            </a:extLst>
          </p:cNvPr>
          <p:cNvSpPr txBox="1"/>
          <p:nvPr/>
        </p:nvSpPr>
        <p:spPr>
          <a:xfrm>
            <a:off x="2698931" y="3721387"/>
            <a:ext cx="7613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Reserved Instance: type, family, size all fixed for 1 -3 years, max savings</a:t>
            </a:r>
          </a:p>
          <a:p>
            <a:r>
              <a:rPr lang="en-SG" b="1" dirty="0">
                <a:solidFill>
                  <a:srgbClr val="FF0000"/>
                </a:solidFill>
              </a:rPr>
              <a:t>Can change the region using the Reserved Instance Marketplace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76A45-AB34-6D1D-9231-14ED525F59F7}"/>
              </a:ext>
            </a:extLst>
          </p:cNvPr>
          <p:cNvSpPr txBox="1"/>
          <p:nvPr/>
        </p:nvSpPr>
        <p:spPr>
          <a:xfrm>
            <a:off x="3346704" y="4512343"/>
            <a:ext cx="79891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Convertible RI: can change family, </a:t>
            </a:r>
            <a:r>
              <a:rPr lang="en-GB" sz="2800" b="1" dirty="0" err="1">
                <a:solidFill>
                  <a:srgbClr val="FF0000"/>
                </a:solidFill>
              </a:rPr>
              <a:t>os</a:t>
            </a:r>
            <a:r>
              <a:rPr lang="en-GB" sz="2800" b="1" dirty="0">
                <a:solidFill>
                  <a:srgbClr val="FF0000"/>
                </a:solidFill>
              </a:rPr>
              <a:t> or tenancy</a:t>
            </a:r>
          </a:p>
          <a:p>
            <a:r>
              <a:rPr lang="en-SG" sz="2800" dirty="0">
                <a:solidFill>
                  <a:srgbClr val="16191F"/>
                </a:solidFill>
                <a:latin typeface="Amazon Ember"/>
              </a:rPr>
              <a:t>CANNOT CHANGE REGION</a:t>
            </a:r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4126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8AE37-361A-DF4F-BD6C-32074E950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5E6D6C-181C-4B08-5ED9-C328527A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95" y="0"/>
            <a:ext cx="8441419" cy="5669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962D15-F37C-6A23-57DC-DB9D3985A359}"/>
              </a:ext>
            </a:extLst>
          </p:cNvPr>
          <p:cNvSpPr txBox="1"/>
          <p:nvPr/>
        </p:nvSpPr>
        <p:spPr>
          <a:xfrm>
            <a:off x="116287" y="5669280"/>
            <a:ext cx="79709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A is not correct because it does not refer to KMS</a:t>
            </a:r>
          </a:p>
          <a:p>
            <a:r>
              <a:rPr lang="en-GB" sz="2800" b="1" dirty="0">
                <a:solidFill>
                  <a:srgbClr val="FF0000"/>
                </a:solidFill>
              </a:rPr>
              <a:t>Generally only SQS needs to specify TLS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D220D-2608-E0ED-C734-0224F52479C6}"/>
              </a:ext>
            </a:extLst>
          </p:cNvPr>
          <p:cNvSpPr txBox="1"/>
          <p:nvPr/>
        </p:nvSpPr>
        <p:spPr>
          <a:xfrm>
            <a:off x="3558512" y="2911387"/>
            <a:ext cx="6017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C doesn’t mention server-side encryption using </a:t>
            </a:r>
            <a:r>
              <a:rPr lang="en-GB" sz="3200" b="1" dirty="0">
                <a:solidFill>
                  <a:srgbClr val="FF0000"/>
                </a:solidFill>
              </a:rPr>
              <a:t>KMS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306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6DADB-AEC3-D8F4-C3BF-1708CD5B7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7287" cy="4595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846F4C-1F1D-A8AF-6F50-82291649A20C}"/>
              </a:ext>
            </a:extLst>
          </p:cNvPr>
          <p:cNvSpPr txBox="1"/>
          <p:nvPr/>
        </p:nvSpPr>
        <p:spPr>
          <a:xfrm>
            <a:off x="957020" y="4826675"/>
            <a:ext cx="9628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0" i="0" dirty="0">
                <a:solidFill>
                  <a:srgbClr val="505050"/>
                </a:solidFill>
                <a:effectLst/>
                <a:latin typeface="Noto Sans" panose="020B0502040504020204" pitchFamily="34" charset="0"/>
              </a:rPr>
              <a:t>Default TTL applies only when your origin does not add HTTP headers such as Cache-Control max-age, Cache-Control s-</a:t>
            </a:r>
            <a:r>
              <a:rPr lang="en-SG" b="0" i="0" dirty="0" err="1">
                <a:solidFill>
                  <a:srgbClr val="505050"/>
                </a:solidFill>
                <a:effectLst/>
                <a:latin typeface="Noto Sans" panose="020B0502040504020204" pitchFamily="34" charset="0"/>
              </a:rPr>
              <a:t>maxage</a:t>
            </a:r>
            <a:r>
              <a:rPr lang="en-SG" b="0" i="0" dirty="0">
                <a:solidFill>
                  <a:srgbClr val="505050"/>
                </a:solidFill>
                <a:effectLst/>
                <a:latin typeface="Noto Sans" panose="020B0502040504020204" pitchFamily="34" charset="0"/>
              </a:rPr>
              <a:t>, or Expires to objects." </a:t>
            </a:r>
          </a:p>
          <a:p>
            <a:endParaRPr lang="en-SG" dirty="0">
              <a:solidFill>
                <a:srgbClr val="505050"/>
              </a:solidFill>
              <a:latin typeface="Noto Sans" panose="020B0502040504020204" pitchFamily="34" charset="0"/>
            </a:endParaRPr>
          </a:p>
          <a:p>
            <a:r>
              <a:rPr lang="en-SG" b="0" i="0" dirty="0">
                <a:solidFill>
                  <a:srgbClr val="505050"/>
                </a:solidFill>
                <a:effectLst/>
                <a:latin typeface="Noto Sans" panose="020B0502040504020204" pitchFamily="34" charset="0"/>
              </a:rPr>
              <a:t>C - Cache-Control private directive specifies that the response is intended for a single user and should not be cached by shared caches - it can still be cached, but only on a client device.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889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F0745E-2D1B-C187-D450-A40AFC2D1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3" y="1206982"/>
            <a:ext cx="11518259" cy="407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343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346C58-B5D1-94A1-3592-CA6B891F5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4521"/>
            <a:ext cx="12216416" cy="39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63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0ADEE-AF2A-4520-4344-167C625DA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E96B8-B698-DA38-0347-E6734768C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154"/>
            <a:ext cx="12037900" cy="415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833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2460B-EAC3-DE66-6780-2B2441303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9100D6-A27D-F209-61F5-FBAC9C2EA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3" y="278780"/>
            <a:ext cx="10582507" cy="5798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47FECF-B71F-5C08-2B86-A339F6E30565}"/>
              </a:ext>
            </a:extLst>
          </p:cNvPr>
          <p:cNvSpPr txBox="1"/>
          <p:nvPr/>
        </p:nvSpPr>
        <p:spPr>
          <a:xfrm>
            <a:off x="3891776" y="6367346"/>
            <a:ext cx="396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Sticky sessions on ALB isn’t persistent</a:t>
            </a:r>
          </a:p>
        </p:txBody>
      </p:sp>
    </p:spTree>
    <p:extLst>
      <p:ext uri="{BB962C8B-B14F-4D97-AF65-F5344CB8AC3E}">
        <p14:creationId xmlns:p14="http://schemas.microsoft.com/office/powerpoint/2010/main" val="1341907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EEB18-EDEE-923A-A64D-EEA1B7CAF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25CA00-4D2A-70D3-B0AE-9F7F68D22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74" y="193734"/>
            <a:ext cx="10051651" cy="647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53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039B5-ED47-6B34-9EF4-FAD4FBD0E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E7FBE-C1AB-96D6-F4CE-956DD90B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78" y="0"/>
            <a:ext cx="10319921" cy="6244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3F0BCD-14F9-BDB5-4BFC-C54760C772C3}"/>
              </a:ext>
            </a:extLst>
          </p:cNvPr>
          <p:cNvSpPr txBox="1"/>
          <p:nvPr/>
        </p:nvSpPr>
        <p:spPr>
          <a:xfrm>
            <a:off x="2694383" y="6244875"/>
            <a:ext cx="251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NACL is on subnet level</a:t>
            </a:r>
          </a:p>
        </p:txBody>
      </p:sp>
    </p:spTree>
    <p:extLst>
      <p:ext uri="{BB962C8B-B14F-4D97-AF65-F5344CB8AC3E}">
        <p14:creationId xmlns:p14="http://schemas.microsoft.com/office/powerpoint/2010/main" val="1597646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019D1-177A-BC62-14C3-144422E3D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97B255-A53F-0A52-0EB7-FAC0C593C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05" y="991024"/>
            <a:ext cx="11743990" cy="455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934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02777-8560-99E8-3B77-685EEE2A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8FEEE0-0A44-3C8D-ED0D-D124022EA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19" y="441384"/>
            <a:ext cx="11248537" cy="557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85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D8A2-8BF8-0E15-BA63-D35877697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E30CC9-EAAA-8AE0-D1F8-1084DBD7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41" y="710983"/>
            <a:ext cx="10421318" cy="543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52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F954B4-8294-605B-932C-31F03C201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49" y="1173905"/>
            <a:ext cx="11280501" cy="45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299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98A69-036E-5348-ABD0-2B9845D5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705460-10EB-8A3C-20EA-616DDEA03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85" y="1301919"/>
            <a:ext cx="11886629" cy="42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43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57D49-3C4E-736A-BCCE-0746AD86A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469791-42E5-AB85-8408-0C7AACA96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13" y="1381211"/>
            <a:ext cx="11101173" cy="409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84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87F3F-D245-42A5-CB49-F7874822A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7561E-A983-B2D3-A411-005CF1EB3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6" y="1019013"/>
            <a:ext cx="12071747" cy="481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614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C6F02-0630-466B-4AEB-3972669E2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55B4B9-D08C-086F-7E45-606F203EF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74" y="1629108"/>
            <a:ext cx="11728652" cy="384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20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903A9-B94F-3873-3FBB-CDF07DA91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082D25-2581-45FA-6433-DB418DFAC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73180" cy="6122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114B1-9855-E2C7-8F47-F59DF1F94131}"/>
              </a:ext>
            </a:extLst>
          </p:cNvPr>
          <p:cNvSpPr txBox="1"/>
          <p:nvPr/>
        </p:nvSpPr>
        <p:spPr>
          <a:xfrm>
            <a:off x="6056822" y="6292312"/>
            <a:ext cx="596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A, D</a:t>
            </a:r>
          </a:p>
        </p:txBody>
      </p:sp>
    </p:spTree>
    <p:extLst>
      <p:ext uri="{BB962C8B-B14F-4D97-AF65-F5344CB8AC3E}">
        <p14:creationId xmlns:p14="http://schemas.microsoft.com/office/powerpoint/2010/main" val="15595757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76800-2E73-1126-DA79-D8D328069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CEB01-0DA1-6C56-B60C-3A21DB12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1" y="1584701"/>
            <a:ext cx="12089217" cy="36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B9B94-C56B-CBD8-2B43-BA9641B48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4BE27C-7523-4D94-1673-AE37ACB2F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" y="1528313"/>
            <a:ext cx="12138479" cy="380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6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FCC84-C0ED-34B4-79DF-54BDE8E74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56BC34-3B33-DC53-8CD6-E04946B43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50" y="1043261"/>
            <a:ext cx="10447121" cy="477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839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47565-5D90-09CA-91FB-13B884303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AF73C4-22F3-56A9-4151-F914D4306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471"/>
            <a:ext cx="12203873" cy="601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38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FAA10-E699-B330-FF3D-11C878980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C8D9E-BA95-90FB-7213-2553E61A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227"/>
            <a:ext cx="12198027" cy="548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600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B1D4F-73D2-A278-9356-CD3BA828A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E84CF8-0E82-1AA1-0D86-40686F6EF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7020"/>
            <a:ext cx="12208776" cy="494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678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4B626B-0858-E652-02B5-A1C914E3B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5038"/>
            <a:ext cx="11630235" cy="390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44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91C410-C12A-2DF6-20B2-5CF8C0097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743"/>
            <a:ext cx="11738056" cy="539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758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F3F4C-ED3F-D6FC-3D12-AEBB7ED6A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1340DF-5328-2CD2-D4A9-9FAA7281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2" y="232475"/>
            <a:ext cx="12125598" cy="556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936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358FE-3CB4-4EBB-B2D1-5C018FB10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622BFA-7919-9F7F-684B-26BADDCE0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711"/>
            <a:ext cx="12281488" cy="432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948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08436-6557-BCDD-B643-C2BB72629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5A2A1A-70D6-304C-71EC-0FFCCC81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305"/>
            <a:ext cx="12039541" cy="497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160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57A70-A97A-156F-25AA-7671F7811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FC3EC1-017E-45CA-5E8D-208BDD51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0" y="850980"/>
            <a:ext cx="12016859" cy="47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553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BA87C9-0CC1-5792-C035-7DC2D2CD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3" y="1688914"/>
            <a:ext cx="11797055" cy="43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71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30739-5367-52E5-A2BA-FF310B001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9DEB33-5E01-A4DD-B2CA-D0FA7405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5" y="1200869"/>
            <a:ext cx="12160130" cy="445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516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2F37F2-A6C6-FF52-68D4-F276B845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4837"/>
            <a:ext cx="11928886" cy="449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438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D3572A-952C-B23D-B2C1-F63418CDE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78" y="1376378"/>
            <a:ext cx="11657244" cy="41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571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33C784-FE34-1AE5-9477-BE6FC2CD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05592"/>
            <a:ext cx="12237611" cy="43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25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D14272-BA7A-7EA6-8906-587AF5A56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0360"/>
            <a:ext cx="12187100" cy="334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973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DBD76-C9ED-0516-2503-2E5E87C2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7" y="992373"/>
            <a:ext cx="12137026" cy="45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051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2F2DCF-D8BE-4D3E-5A64-0E339152E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693"/>
            <a:ext cx="12192000" cy="4645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80E293-3C9D-34A4-8604-2413B6D8867C}"/>
              </a:ext>
            </a:extLst>
          </p:cNvPr>
          <p:cNvSpPr txBox="1"/>
          <p:nvPr/>
        </p:nvSpPr>
        <p:spPr>
          <a:xfrm>
            <a:off x="4162697" y="5896778"/>
            <a:ext cx="1841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 or D, I prefer D.</a:t>
            </a:r>
          </a:p>
          <a:p>
            <a:r>
              <a:rPr lang="en-GB" dirty="0"/>
              <a:t>Gut feeling is B</a:t>
            </a:r>
          </a:p>
        </p:txBody>
      </p:sp>
    </p:spTree>
    <p:extLst>
      <p:ext uri="{BB962C8B-B14F-4D97-AF65-F5344CB8AC3E}">
        <p14:creationId xmlns:p14="http://schemas.microsoft.com/office/powerpoint/2010/main" val="26751535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CBFDFF-8496-3C69-D718-FAD596DF3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032"/>
            <a:ext cx="11958714" cy="34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584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50F51-7F40-93CF-0931-14BEB6E6D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8E2188-A0E9-4EB9-4D3F-CAF945362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89" y="568618"/>
            <a:ext cx="10957822" cy="57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53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B3306E-1059-FE12-9CDA-03D4D38A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11" y="708615"/>
            <a:ext cx="11083474" cy="4467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3605A1-1666-C2BA-8236-358769D18785}"/>
              </a:ext>
            </a:extLst>
          </p:cNvPr>
          <p:cNvSpPr txBox="1"/>
          <p:nvPr/>
        </p:nvSpPr>
        <p:spPr>
          <a:xfrm>
            <a:off x="3112004" y="5175681"/>
            <a:ext cx="6224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FF0000"/>
                </a:solidFill>
              </a:rPr>
              <a:t>CloudWatch no memory metrics</a:t>
            </a:r>
          </a:p>
        </p:txBody>
      </p:sp>
    </p:spTree>
    <p:extLst>
      <p:ext uri="{BB962C8B-B14F-4D97-AF65-F5344CB8AC3E}">
        <p14:creationId xmlns:p14="http://schemas.microsoft.com/office/powerpoint/2010/main" val="3166586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4923</TotalTime>
  <Words>501</Words>
  <Application>Microsoft Macintosh PowerPoint</Application>
  <PresentationFormat>Widescreen</PresentationFormat>
  <Paragraphs>54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Amazon Ember</vt:lpstr>
      <vt:lpstr>Aptos</vt:lpstr>
      <vt:lpstr>Aptos Display</vt:lpstr>
      <vt:lpstr>Arial</vt:lpstr>
      <vt:lpstr>Noto Sans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Cui Wenshuo</dc:creator>
  <cp:lastModifiedBy>Cui Wenshuo</cp:lastModifiedBy>
  <cp:revision>26</cp:revision>
  <dcterms:created xsi:type="dcterms:W3CDTF">2024-10-14T03:38:22Z</dcterms:created>
  <dcterms:modified xsi:type="dcterms:W3CDTF">2024-10-17T23:54:54Z</dcterms:modified>
</cp:coreProperties>
</file>